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22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75" r:id="rId4"/>
    <p:sldId id="273" r:id="rId5"/>
    <p:sldId id="276" r:id="rId6"/>
    <p:sldId id="277" r:id="rId7"/>
    <p:sldId id="280" r:id="rId8"/>
    <p:sldId id="282" r:id="rId9"/>
    <p:sldId id="285" r:id="rId10"/>
    <p:sldId id="281" r:id="rId11"/>
    <p:sldId id="278" r:id="rId12"/>
    <p:sldId id="279" r:id="rId13"/>
    <p:sldId id="283" r:id="rId14"/>
    <p:sldId id="258" r:id="rId15"/>
    <p:sldId id="298" r:id="rId16"/>
    <p:sldId id="284" r:id="rId17"/>
    <p:sldId id="286" r:id="rId18"/>
    <p:sldId id="289" r:id="rId19"/>
    <p:sldId id="287" r:id="rId20"/>
    <p:sldId id="290" r:id="rId21"/>
    <p:sldId id="288" r:id="rId22"/>
    <p:sldId id="305" r:id="rId23"/>
    <p:sldId id="293" r:id="rId24"/>
    <p:sldId id="294" r:id="rId25"/>
    <p:sldId id="296" r:id="rId26"/>
    <p:sldId id="297" r:id="rId27"/>
    <p:sldId id="292" r:id="rId28"/>
    <p:sldId id="291" r:id="rId29"/>
    <p:sldId id="306" r:id="rId3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54" autoAdjust="0"/>
  </p:normalViewPr>
  <p:slideViewPr>
    <p:cSldViewPr snapToGrid="0">
      <p:cViewPr varScale="1">
        <p:scale>
          <a:sx n="63" d="100"/>
          <a:sy n="63" d="100"/>
        </p:scale>
        <p:origin x="79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37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F2AA-FF4D-4EF3-A7BA-3AFD8724920A}" type="datetimeFigureOut">
              <a:rPr lang="pt-BR" smtClean="0"/>
              <a:t>28/10/2021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884C0-D42C-49DE-8CCC-64ACEB612D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5065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F2AA-FF4D-4EF3-A7BA-3AFD8724920A}" type="datetimeFigureOut">
              <a:rPr lang="pt-BR" smtClean="0"/>
              <a:t>28/10/2021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884C0-D42C-49DE-8CCC-64ACEB612D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4284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F2AA-FF4D-4EF3-A7BA-3AFD8724920A}" type="datetimeFigureOut">
              <a:rPr lang="pt-BR" smtClean="0"/>
              <a:t>28/10/2021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884C0-D42C-49DE-8CCC-64ACEB612D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8061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F2AA-FF4D-4EF3-A7BA-3AFD8724920A}" type="datetimeFigureOut">
              <a:rPr lang="pt-BR" smtClean="0"/>
              <a:t>28/10/2021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884C0-D42C-49DE-8CCC-64ACEB612D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317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F2AA-FF4D-4EF3-A7BA-3AFD8724920A}" type="datetimeFigureOut">
              <a:rPr lang="pt-BR" smtClean="0"/>
              <a:t>28/10/2021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884C0-D42C-49DE-8CCC-64ACEB612D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0940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F2AA-FF4D-4EF3-A7BA-3AFD8724920A}" type="datetimeFigureOut">
              <a:rPr lang="pt-BR" smtClean="0"/>
              <a:t>28/10/2021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884C0-D42C-49DE-8CCC-64ACEB612D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9310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F2AA-FF4D-4EF3-A7BA-3AFD8724920A}" type="datetimeFigureOut">
              <a:rPr lang="pt-BR" smtClean="0"/>
              <a:t>28/10/2021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884C0-D42C-49DE-8CCC-64ACEB612D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8842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F2AA-FF4D-4EF3-A7BA-3AFD8724920A}" type="datetimeFigureOut">
              <a:rPr lang="pt-BR" smtClean="0"/>
              <a:t>28/10/2021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884C0-D42C-49DE-8CCC-64ACEB612D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2037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F2AA-FF4D-4EF3-A7BA-3AFD8724920A}" type="datetimeFigureOut">
              <a:rPr lang="pt-BR" smtClean="0"/>
              <a:t>28/10/2021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884C0-D42C-49DE-8CCC-64ACEB612D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431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F2AA-FF4D-4EF3-A7BA-3AFD8724920A}" type="datetimeFigureOut">
              <a:rPr lang="pt-BR" smtClean="0"/>
              <a:t>28/10/2021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884C0-D42C-49DE-8CCC-64ACEB612D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1380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F2AA-FF4D-4EF3-A7BA-3AFD8724920A}" type="datetimeFigureOut">
              <a:rPr lang="pt-BR" smtClean="0"/>
              <a:t>28/10/2021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884C0-D42C-49DE-8CCC-64ACEB612D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0626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FF2AA-FF4D-4EF3-A7BA-3AFD8724920A}" type="datetimeFigureOut">
              <a:rPr lang="pt-BR" smtClean="0"/>
              <a:t>28/10/2021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884C0-D42C-49DE-8CCC-64ACEB612D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9460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9IzwliErJA" TargetMode="External"/><Relationship Id="rId2" Type="http://schemas.openxmlformats.org/officeDocument/2006/relationships/hyperlink" Target="https://www.youtube.com/watch?v=9fi6kGuNWtw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15440" y="2220685"/>
            <a:ext cx="9144000" cy="1494972"/>
          </a:xfrm>
        </p:spPr>
        <p:txBody>
          <a:bodyPr>
            <a:noAutofit/>
          </a:bodyPr>
          <a:lstStyle/>
          <a:p>
            <a:r>
              <a:rPr lang="pt-BR" sz="4800" b="1" dirty="0" smtClean="0"/>
              <a:t/>
            </a:r>
            <a:br>
              <a:rPr lang="pt-BR" sz="4800" b="1" dirty="0" smtClean="0"/>
            </a:br>
            <a:r>
              <a:rPr lang="pt-BR" sz="4800" b="1" dirty="0" smtClean="0"/>
              <a:t>TABELA DE ANATOMIA COMPARADA DOS </a:t>
            </a:r>
            <a:r>
              <a:rPr lang="pt-BR" sz="4800" b="1" dirty="0"/>
              <a:t>INVERTEBRADOS</a:t>
            </a:r>
            <a:br>
              <a:rPr lang="pt-BR" sz="4800" b="1" dirty="0"/>
            </a:br>
            <a:r>
              <a:rPr lang="pt-BR" sz="2800" b="1" dirty="0"/>
              <a:t>- </a:t>
            </a:r>
            <a:r>
              <a:rPr lang="pt-BR" sz="2800" b="1" dirty="0" smtClean="0"/>
              <a:t>parte 1 -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197314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15332"/>
          </a:xfrm>
        </p:spPr>
        <p:txBody>
          <a:bodyPr>
            <a:normAutofit/>
          </a:bodyPr>
          <a:lstStyle/>
          <a:p>
            <a:pPr algn="ctr"/>
            <a:r>
              <a:rPr lang="pt-BR" b="1" dirty="0" smtClean="0"/>
              <a:t>Metagênese</a:t>
            </a:r>
            <a:endParaRPr lang="pt-BR" b="1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926" y="1349828"/>
            <a:ext cx="9178147" cy="485616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654628" y="1596573"/>
            <a:ext cx="682171" cy="6241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568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 smtClean="0"/>
              <a:t>Exemplos de </a:t>
            </a:r>
            <a:r>
              <a:rPr lang="pt-BR" b="1" dirty="0"/>
              <a:t>C</a:t>
            </a:r>
            <a:r>
              <a:rPr lang="pt-BR" b="1" dirty="0" smtClean="0"/>
              <a:t>orais e Anêmona</a:t>
            </a:r>
            <a:endParaRPr lang="pt-BR" b="1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4015921"/>
            <a:ext cx="4180115" cy="273546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158421"/>
            <a:ext cx="4180115" cy="28575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3626" y="1571170"/>
            <a:ext cx="6270174" cy="488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15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8932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     Caravela                   Água viva               Medusa 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7276" y="1074058"/>
            <a:ext cx="3516085" cy="5334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74058"/>
            <a:ext cx="3552825" cy="5334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9613" y="1074058"/>
            <a:ext cx="3155785" cy="285931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8319613" y="7533821"/>
            <a:ext cx="3155785" cy="243944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9613" y="3968617"/>
            <a:ext cx="3155785" cy="243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39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pPr algn="ctr"/>
            <a:r>
              <a:rPr lang="pt-BR" b="1" dirty="0" smtClean="0"/>
              <a:t>Classificação dos Celenterados</a:t>
            </a:r>
            <a:endParaRPr lang="pt-BR" b="1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5468" y="2099530"/>
            <a:ext cx="2569934" cy="1845631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015545" y="1191318"/>
            <a:ext cx="245291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HIDROZOÁRIOS</a:t>
            </a:r>
          </a:p>
          <a:p>
            <a:r>
              <a:rPr lang="pt-BR" sz="2400" dirty="0" smtClean="0"/>
              <a:t> Hidra e Caravela</a:t>
            </a:r>
            <a:endParaRPr lang="pt-BR" sz="24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467" y="4180441"/>
            <a:ext cx="2629005" cy="2248068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4179887" y="1175658"/>
            <a:ext cx="3251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ANTOZOÁRIOS</a:t>
            </a:r>
          </a:p>
          <a:p>
            <a:r>
              <a:rPr lang="pt-BR" sz="2400" dirty="0" smtClean="0"/>
              <a:t>      Anêmona e Corais</a:t>
            </a:r>
            <a:endParaRPr lang="pt-BR" sz="24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760" y="2072506"/>
            <a:ext cx="2990397" cy="187265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760" y="4180441"/>
            <a:ext cx="2990397" cy="2275777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8142515" y="1175658"/>
            <a:ext cx="306251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    SIFOZOÁRIOS</a:t>
            </a:r>
          </a:p>
          <a:p>
            <a:r>
              <a:rPr lang="pt-BR" sz="2400" dirty="0" smtClean="0"/>
              <a:t>              Água viva</a:t>
            </a:r>
            <a:endParaRPr lang="pt-BR" sz="24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6"/>
          <a:srcRect l="4965" t="13365" r="8698" b="1015"/>
          <a:stretch/>
        </p:blipFill>
        <p:spPr>
          <a:xfrm>
            <a:off x="8227332" y="2040480"/>
            <a:ext cx="3126467" cy="434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9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4024" r="4944"/>
          <a:stretch/>
        </p:blipFill>
        <p:spPr>
          <a:xfrm>
            <a:off x="1813053" y="347650"/>
            <a:ext cx="8219221" cy="361728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053" y="3795119"/>
            <a:ext cx="8219221" cy="28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62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 smtClean="0"/>
              <a:t>Platelmintos – Características Gerais</a:t>
            </a:r>
            <a:endParaRPr lang="pt-BR" b="1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1406" r="8449" b="10139"/>
          <a:stretch/>
        </p:blipFill>
        <p:spPr>
          <a:xfrm>
            <a:off x="1953066" y="1565997"/>
            <a:ext cx="8285868" cy="464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6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469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 smtClean="0"/>
              <a:t>Anatomia dos Platelmintos - Planária</a:t>
            </a:r>
            <a:endParaRPr lang="pt-BR" b="1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84683" y="1911927"/>
            <a:ext cx="3869117" cy="351905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381" y="1911927"/>
            <a:ext cx="5919078" cy="351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7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802"/>
          </a:xfrm>
        </p:spPr>
        <p:txBody>
          <a:bodyPr/>
          <a:lstStyle/>
          <a:p>
            <a:pPr algn="ctr"/>
            <a:r>
              <a:rPr lang="pt-BR" b="1" dirty="0" smtClean="0"/>
              <a:t>Sistema Nervoso e Digestório dos Platelmintos</a:t>
            </a:r>
            <a:endParaRPr lang="pt-BR" b="1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7891" y="1455608"/>
            <a:ext cx="6456218" cy="431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74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4911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 smtClean="0"/>
              <a:t>Sistema Excretor dos Platelmintos – Célula Flama</a:t>
            </a:r>
            <a:endParaRPr lang="pt-BR" b="1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6676" y="1330036"/>
            <a:ext cx="8518648" cy="460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53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7930"/>
          </a:xfrm>
        </p:spPr>
        <p:txBody>
          <a:bodyPr/>
          <a:lstStyle/>
          <a:p>
            <a:pPr algn="ctr"/>
            <a:r>
              <a:rPr lang="pt-BR" b="1" dirty="0" smtClean="0"/>
              <a:t>Regeneração da Planária</a:t>
            </a:r>
            <a:endParaRPr lang="pt-BR" b="1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5545" y="1468584"/>
            <a:ext cx="6580909" cy="456160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2701637" y="5527963"/>
            <a:ext cx="831272" cy="6234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4397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9211" r="6411" b="35196"/>
          <a:stretch/>
        </p:blipFill>
        <p:spPr>
          <a:xfrm>
            <a:off x="1506583" y="219982"/>
            <a:ext cx="9142245" cy="651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7930"/>
          </a:xfrm>
        </p:spPr>
        <p:txBody>
          <a:bodyPr/>
          <a:lstStyle/>
          <a:p>
            <a:pPr algn="ctr"/>
            <a:r>
              <a:rPr lang="pt-BR" b="1" dirty="0" smtClean="0"/>
              <a:t>Classificação dos </a:t>
            </a:r>
            <a:r>
              <a:rPr lang="pt-BR" b="1" dirty="0" err="1" smtClean="0"/>
              <a:t>Platelmintes</a:t>
            </a:r>
            <a:endParaRPr lang="pt-BR" b="1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394" t="34141" r="5106" b="5363"/>
          <a:stretch/>
        </p:blipFill>
        <p:spPr>
          <a:xfrm>
            <a:off x="1189559" y="1385454"/>
            <a:ext cx="9812882" cy="470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51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634" y="1690256"/>
            <a:ext cx="2393349" cy="400691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pPr algn="ctr"/>
            <a:r>
              <a:rPr lang="pt-BR" b="1" dirty="0" smtClean="0"/>
              <a:t>Classe </a:t>
            </a:r>
            <a:r>
              <a:rPr lang="pt-BR" b="1" dirty="0" err="1" smtClean="0"/>
              <a:t>Cestoda</a:t>
            </a:r>
            <a:r>
              <a:rPr lang="pt-BR" b="1" dirty="0" smtClean="0"/>
              <a:t>:</a:t>
            </a:r>
            <a:r>
              <a:rPr lang="pt-BR" dirty="0" smtClean="0"/>
              <a:t> </a:t>
            </a:r>
            <a:r>
              <a:rPr lang="pt-BR" i="1" dirty="0" err="1" smtClean="0"/>
              <a:t>Taenia</a:t>
            </a:r>
            <a:r>
              <a:rPr lang="pt-BR" i="1" dirty="0" smtClean="0"/>
              <a:t> </a:t>
            </a:r>
            <a:r>
              <a:rPr lang="pt-BR" i="1" dirty="0" err="1" smtClean="0"/>
              <a:t>sp</a:t>
            </a:r>
            <a:endParaRPr lang="pt-BR" i="1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0044" y="1690255"/>
            <a:ext cx="3764973" cy="400691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/>
          <a:srcRect l="7474" r="8629"/>
          <a:stretch/>
        </p:blipFill>
        <p:spPr>
          <a:xfrm>
            <a:off x="7057600" y="1690255"/>
            <a:ext cx="4296200" cy="401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11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0948"/>
          </a:xfrm>
        </p:spPr>
        <p:txBody>
          <a:bodyPr/>
          <a:lstStyle/>
          <a:p>
            <a:pPr algn="ctr"/>
            <a:r>
              <a:rPr lang="pt-BR" b="1" dirty="0" err="1" smtClean="0"/>
              <a:t>Asquelmintes</a:t>
            </a:r>
            <a:r>
              <a:rPr lang="pt-BR" b="1" dirty="0" smtClean="0"/>
              <a:t> - Pseudocelomados</a:t>
            </a:r>
            <a:endParaRPr lang="pt-BR" b="1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68" r="4151" b="3135"/>
          <a:stretch/>
        </p:blipFill>
        <p:spPr>
          <a:xfrm>
            <a:off x="2860963" y="1291712"/>
            <a:ext cx="6470073" cy="467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97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0111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 smtClean="0"/>
              <a:t>Anatomia dos </a:t>
            </a:r>
            <a:r>
              <a:rPr lang="pt-BR" b="1" dirty="0" err="1" smtClean="0"/>
              <a:t>Asquelmintes</a:t>
            </a:r>
            <a:endParaRPr lang="pt-BR" b="1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3060" y="1898073"/>
            <a:ext cx="9185880" cy="340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538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03456"/>
          </a:xfrm>
        </p:spPr>
        <p:txBody>
          <a:bodyPr>
            <a:normAutofit/>
          </a:bodyPr>
          <a:lstStyle/>
          <a:p>
            <a:pPr algn="ctr"/>
            <a:r>
              <a:rPr lang="pt-BR" sz="3800" b="1" dirty="0" smtClean="0"/>
              <a:t>Sistema Nervoso e Sistema Excretor dos </a:t>
            </a:r>
            <a:r>
              <a:rPr lang="pt-BR" sz="3800" b="1" dirty="0" err="1" smtClean="0"/>
              <a:t>Asquelmintes</a:t>
            </a:r>
            <a:endParaRPr lang="pt-BR" sz="3800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909" y="1662546"/>
            <a:ext cx="5197526" cy="4239490"/>
          </a:xfrm>
          <a:prstGeom prst="rect">
            <a:avLst/>
          </a:prstGeom>
        </p:spPr>
      </p:pic>
      <p:pic>
        <p:nvPicPr>
          <p:cNvPr id="7" name="Espaço Reservado para Conteúdo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3212" y="1662546"/>
            <a:ext cx="5692169" cy="433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81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7820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 smtClean="0"/>
              <a:t>Filarias e </a:t>
            </a:r>
            <a:r>
              <a:rPr lang="pt-BR" b="1" dirty="0" err="1" smtClean="0"/>
              <a:t>Filariose</a:t>
            </a:r>
            <a:endParaRPr lang="pt-BR" b="1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788" y="4059382"/>
            <a:ext cx="5387825" cy="242851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789" y="1052946"/>
            <a:ext cx="5387825" cy="289625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442" y="1052946"/>
            <a:ext cx="3108527" cy="543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46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5530"/>
          </a:xfrm>
        </p:spPr>
        <p:txBody>
          <a:bodyPr>
            <a:normAutofit/>
          </a:bodyPr>
          <a:lstStyle/>
          <a:p>
            <a:r>
              <a:rPr lang="pt-BR" sz="3600" b="1" dirty="0" smtClean="0"/>
              <a:t>Ancilóstomo e Larva </a:t>
            </a:r>
            <a:r>
              <a:rPr lang="pt-BR" sz="3600" b="1" dirty="0" err="1" smtClean="0"/>
              <a:t>migrânea</a:t>
            </a:r>
            <a:r>
              <a:rPr lang="pt-BR" sz="3600" b="1" dirty="0" smtClean="0"/>
              <a:t> cutânea</a:t>
            </a:r>
            <a:endParaRPr lang="pt-BR" sz="3600" b="1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145" r="8777" b="4744"/>
          <a:stretch/>
        </p:blipFill>
        <p:spPr>
          <a:xfrm>
            <a:off x="8224837" y="3237799"/>
            <a:ext cx="2971800" cy="354916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b="8126"/>
          <a:stretch/>
        </p:blipFill>
        <p:spPr>
          <a:xfrm>
            <a:off x="1485286" y="4475957"/>
            <a:ext cx="5677514" cy="219212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675" y="365126"/>
            <a:ext cx="3286125" cy="287267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5"/>
          <a:srcRect t="3672" r="2081"/>
          <a:stretch/>
        </p:blipFill>
        <p:spPr>
          <a:xfrm>
            <a:off x="834122" y="1205344"/>
            <a:ext cx="6979842" cy="32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968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i="1" dirty="0" smtClean="0"/>
              <a:t>Ascaris lumbricoides</a:t>
            </a:r>
            <a:endParaRPr lang="pt-BR" i="1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07128"/>
            <a:ext cx="5801784" cy="410094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627" y="1499176"/>
            <a:ext cx="460317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8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7202"/>
          </a:xfrm>
        </p:spPr>
        <p:txBody>
          <a:bodyPr/>
          <a:lstStyle/>
          <a:p>
            <a:pPr algn="ctr"/>
            <a:r>
              <a:rPr lang="pt-BR" b="1" dirty="0" smtClean="0"/>
              <a:t>Outros exemplos de </a:t>
            </a:r>
            <a:r>
              <a:rPr lang="pt-BR" b="1" dirty="0" err="1" smtClean="0"/>
              <a:t>Nematodos</a:t>
            </a:r>
            <a:endParaRPr lang="pt-BR" b="1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463" y="1490845"/>
            <a:ext cx="3256453" cy="2199882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4426435" y="2336247"/>
            <a:ext cx="32734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i="1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Chaetognatha</a:t>
            </a:r>
            <a:endParaRPr lang="pt-BR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pt-BR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Asquelminto</a:t>
            </a:r>
            <a:r>
              <a:rPr lang="pt-BR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pt-BR" dirty="0">
                <a:solidFill>
                  <a:srgbClr val="000000"/>
                </a:solidFill>
                <a:latin typeface="Arial" panose="020B0604020202020204" pitchFamily="34" charset="0"/>
              </a:rPr>
              <a:t>de vida marinha.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313941"/>
            <a:ext cx="3399817" cy="219988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1832144"/>
            <a:ext cx="3399817" cy="2199882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8793435" y="1302328"/>
            <a:ext cx="1357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Rotiferos</a:t>
            </a:r>
            <a:endParaRPr lang="pt-BR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465" y="4313941"/>
            <a:ext cx="3256452" cy="2066514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4353917" y="4967853"/>
            <a:ext cx="2758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 err="1">
                <a:latin typeface="Arial" panose="020B0604020202020204" pitchFamily="34" charset="0"/>
                <a:cs typeface="Arial" panose="020B0604020202020204" pitchFamily="34" charset="0"/>
              </a:rPr>
              <a:t>Enterobius</a:t>
            </a:r>
            <a:r>
              <a:rPr lang="pt-BR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i="1" dirty="0" err="1">
                <a:latin typeface="Arial" panose="020B0604020202020204" pitchFamily="34" charset="0"/>
                <a:cs typeface="Arial" panose="020B0604020202020204" pitchFamily="34" charset="0"/>
              </a:rPr>
              <a:t>vermicularis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: causador da oxiurose</a:t>
            </a:r>
          </a:p>
        </p:txBody>
      </p:sp>
    </p:spTree>
    <p:extLst>
      <p:ext uri="{BB962C8B-B14F-4D97-AF65-F5344CB8AC3E}">
        <p14:creationId xmlns:p14="http://schemas.microsoft.com/office/powerpoint/2010/main" val="1998483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/>
          <a:lstStyle/>
          <a:p>
            <a:r>
              <a:rPr lang="pt-BR" dirty="0" smtClean="0"/>
              <a:t>Para ilustrar...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295400"/>
            <a:ext cx="10515600" cy="4351338"/>
          </a:xfrm>
        </p:spPr>
        <p:txBody>
          <a:bodyPr/>
          <a:lstStyle/>
          <a:p>
            <a:r>
              <a:rPr lang="pt-BR" dirty="0"/>
              <a:t>Cnidários: Anêmonas, Medusas, Hidras...</a:t>
            </a:r>
          </a:p>
          <a:p>
            <a:pPr marL="0" indent="0">
              <a:buNone/>
            </a:pPr>
            <a:r>
              <a:rPr lang="pt-BR" dirty="0">
                <a:hlinkClick r:id="rId2"/>
              </a:rPr>
              <a:t>https://</a:t>
            </a:r>
            <a:r>
              <a:rPr lang="pt-BR" dirty="0" smtClean="0">
                <a:hlinkClick r:id="rId2"/>
              </a:rPr>
              <a:t>www.youtube.com/watch?v=9fi6kGuNWtw</a:t>
            </a:r>
            <a:endParaRPr lang="pt-BR" dirty="0" smtClean="0"/>
          </a:p>
          <a:p>
            <a:r>
              <a:rPr lang="pt-BR" dirty="0" smtClean="0"/>
              <a:t>VERMINOSES </a:t>
            </a:r>
            <a:r>
              <a:rPr lang="pt-BR" dirty="0"/>
              <a:t>- DOENÇAS CAUSADAS POR VERMES</a:t>
            </a:r>
          </a:p>
          <a:p>
            <a:pPr marL="0" indent="0">
              <a:buNone/>
            </a:pPr>
            <a:r>
              <a:rPr lang="pt-BR" dirty="0">
                <a:hlinkClick r:id="rId3"/>
              </a:rPr>
              <a:t>https://</a:t>
            </a:r>
            <a:r>
              <a:rPr lang="pt-BR" dirty="0" smtClean="0">
                <a:hlinkClick r:id="rId3"/>
              </a:rPr>
              <a:t>www.youtube.com/watch?v=89IzwliErJA</a:t>
            </a:r>
            <a:endParaRPr lang="pt-BR" dirty="0" smtClean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4531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 smtClean="0"/>
              <a:t>Exemplos de Esponjas</a:t>
            </a:r>
            <a:endParaRPr lang="pt-BR" b="1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97302"/>
            <a:ext cx="5127171" cy="370522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1968207"/>
            <a:ext cx="4851400" cy="373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18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657" y="586014"/>
            <a:ext cx="9383485" cy="571500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1320801" y="5834743"/>
            <a:ext cx="5029200" cy="4662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9797143" y="5689600"/>
            <a:ext cx="943428" cy="4644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6026726" y="4793673"/>
            <a:ext cx="4433455" cy="120032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 smtClean="0"/>
              <a:t>Morfologia dos Espongiários</a:t>
            </a:r>
            <a:endParaRPr lang="pt-BR" sz="3600" b="1" dirty="0"/>
          </a:p>
        </p:txBody>
      </p:sp>
    </p:spTree>
    <p:extLst>
      <p:ext uri="{BB962C8B-B14F-4D97-AF65-F5344CB8AC3E}">
        <p14:creationId xmlns:p14="http://schemas.microsoft.com/office/powerpoint/2010/main" val="194630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553141"/>
            <a:ext cx="3182258" cy="248602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86" y="4218440"/>
            <a:ext cx="3167971" cy="249380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8457" y="1553141"/>
            <a:ext cx="6825343" cy="4804116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852486" y="816298"/>
            <a:ext cx="3167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 smtClean="0"/>
              <a:t>ESPÍCULAS</a:t>
            </a:r>
            <a:endParaRPr lang="pt-BR" sz="36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4528457" y="816298"/>
            <a:ext cx="6720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 smtClean="0"/>
              <a:t>CLASSIFICAÇÃO DOS PORÍFEROS</a:t>
            </a:r>
            <a:endParaRPr lang="pt-BR" sz="3600" b="1" dirty="0"/>
          </a:p>
        </p:txBody>
      </p:sp>
    </p:spTree>
    <p:extLst>
      <p:ext uri="{BB962C8B-B14F-4D97-AF65-F5344CB8AC3E}">
        <p14:creationId xmlns:p14="http://schemas.microsoft.com/office/powerpoint/2010/main" val="326859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16931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 smtClean="0"/>
              <a:t>Reprodução Assexuada (Brotamento e Gemulação) e         Reprodução Sexuada dos Poríferos</a:t>
            </a:r>
            <a:endParaRPr lang="pt-BR" sz="3600" b="1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6189" r="2066" b="6765"/>
          <a:stretch/>
        </p:blipFill>
        <p:spPr>
          <a:xfrm>
            <a:off x="5965370" y="1872344"/>
            <a:ext cx="5388429" cy="276957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68816"/>
            <a:ext cx="4108466" cy="222261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/>
          <a:srcRect r="5655" b="5531"/>
          <a:stretch/>
        </p:blipFill>
        <p:spPr>
          <a:xfrm>
            <a:off x="2685143" y="4069557"/>
            <a:ext cx="5050971" cy="231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7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pPr algn="ctr"/>
            <a:r>
              <a:rPr lang="pt-BR" b="1" dirty="0" smtClean="0"/>
              <a:t>Sistema Digestório - Celenterados</a:t>
            </a:r>
            <a:endParaRPr lang="pt-BR" b="1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9595" y="1378857"/>
            <a:ext cx="9891262" cy="4798106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320800" y="1524001"/>
            <a:ext cx="682171" cy="6096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812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 err="1" smtClean="0"/>
              <a:t>Cnidócito</a:t>
            </a:r>
            <a:endParaRPr lang="pt-BR" b="1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3657" y="1690688"/>
            <a:ext cx="8824685" cy="461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0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 smtClean="0"/>
              <a:t>Sistema Nervoso Difuso dos Celenterados</a:t>
            </a:r>
            <a:endParaRPr lang="pt-BR" b="1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3759" y="1499800"/>
            <a:ext cx="5962423" cy="458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88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EA1960B49E2A0428516763081946A86" ma:contentTypeVersion="8" ma:contentTypeDescription="Crie um novo documento." ma:contentTypeScope="" ma:versionID="2068626e366339e6cc5b859a62a0c75f">
  <xsd:schema xmlns:xsd="http://www.w3.org/2001/XMLSchema" xmlns:xs="http://www.w3.org/2001/XMLSchema" xmlns:p="http://schemas.microsoft.com/office/2006/metadata/properties" xmlns:ns2="30d869b9-72d8-4098-b0ca-a71e53c5a23c" xmlns:ns3="30e30443-f369-4264-95bd-4e5712811764" targetNamespace="http://schemas.microsoft.com/office/2006/metadata/properties" ma:root="true" ma:fieldsID="ece0893c855ee2a5f903ca732bd13b4a" ns2:_="" ns3:_="">
    <xsd:import namespace="30d869b9-72d8-4098-b0ca-a71e53c5a23c"/>
    <xsd:import namespace="30e30443-f369-4264-95bd-4e57128117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d869b9-72d8-4098-b0ca-a71e53c5a2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Marcações de imagem" ma:readOnly="false" ma:fieldId="{5cf76f15-5ced-4ddc-b409-7134ff3c332f}" ma:taxonomyMulti="true" ma:sspId="3714fbfa-5ced-4307-b76a-786f22ad6a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e30443-f369-4264-95bd-4e571281176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c8d004b6-5cb1-4554-8722-28b4ede44cb7}" ma:internalName="TaxCatchAll" ma:showField="CatchAllData" ma:web="30e30443-f369-4264-95bd-4e571281176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0d869b9-72d8-4098-b0ca-a71e53c5a23c">
      <Terms xmlns="http://schemas.microsoft.com/office/infopath/2007/PartnerControls"/>
    </lcf76f155ced4ddcb4097134ff3c332f>
    <TaxCatchAll xmlns="30e30443-f369-4264-95bd-4e5712811764" xsi:nil="true"/>
  </documentManagement>
</p:properties>
</file>

<file path=customXml/itemProps1.xml><?xml version="1.0" encoding="utf-8"?>
<ds:datastoreItem xmlns:ds="http://schemas.openxmlformats.org/officeDocument/2006/customXml" ds:itemID="{3F6D441C-07F5-426C-AE16-7AB9B8A5944D}"/>
</file>

<file path=customXml/itemProps2.xml><?xml version="1.0" encoding="utf-8"?>
<ds:datastoreItem xmlns:ds="http://schemas.openxmlformats.org/officeDocument/2006/customXml" ds:itemID="{D332D096-3B2B-4C4C-BDE3-BE7454A0A189}"/>
</file>

<file path=customXml/itemProps3.xml><?xml version="1.0" encoding="utf-8"?>
<ds:datastoreItem xmlns:ds="http://schemas.openxmlformats.org/officeDocument/2006/customXml" ds:itemID="{28E7EC84-76C3-41EA-A530-50FD91D58CAF}"/>
</file>

<file path=docProps/app.xml><?xml version="1.0" encoding="utf-8"?>
<Properties xmlns="http://schemas.openxmlformats.org/officeDocument/2006/extended-properties" xmlns:vt="http://schemas.openxmlformats.org/officeDocument/2006/docPropsVTypes">
  <TotalTime>3992</TotalTime>
  <Words>169</Words>
  <Application>Microsoft Office PowerPoint</Application>
  <PresentationFormat>Widescreen</PresentationFormat>
  <Paragraphs>42</Paragraphs>
  <Slides>29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Tema do Office</vt:lpstr>
      <vt:lpstr> TABELA DE ANATOMIA COMPARADA DOS INVERTEBRADOS - parte 1 -</vt:lpstr>
      <vt:lpstr>Apresentação do PowerPoint</vt:lpstr>
      <vt:lpstr>Exemplos de Esponjas</vt:lpstr>
      <vt:lpstr>Apresentação do PowerPoint</vt:lpstr>
      <vt:lpstr>Apresentação do PowerPoint</vt:lpstr>
      <vt:lpstr>Reprodução Assexuada (Brotamento e Gemulação) e         Reprodução Sexuada dos Poríferos</vt:lpstr>
      <vt:lpstr>Sistema Digestório - Celenterados</vt:lpstr>
      <vt:lpstr>Cnidócito</vt:lpstr>
      <vt:lpstr>Sistema Nervoso Difuso dos Celenterados</vt:lpstr>
      <vt:lpstr>Metagênese</vt:lpstr>
      <vt:lpstr>Exemplos de Corais e Anêmona</vt:lpstr>
      <vt:lpstr>     Caravela                   Água viva               Medusa </vt:lpstr>
      <vt:lpstr>Classificação dos Celenterados</vt:lpstr>
      <vt:lpstr>Apresentação do PowerPoint</vt:lpstr>
      <vt:lpstr>Platelmintos – Características Gerais</vt:lpstr>
      <vt:lpstr>Anatomia dos Platelmintos - Planária</vt:lpstr>
      <vt:lpstr>Sistema Nervoso e Digestório dos Platelmintos</vt:lpstr>
      <vt:lpstr>Sistema Excretor dos Platelmintos – Célula Flama</vt:lpstr>
      <vt:lpstr>Regeneração da Planária</vt:lpstr>
      <vt:lpstr>Classificação dos Platelmintes</vt:lpstr>
      <vt:lpstr>Classe Cestoda: Taenia sp</vt:lpstr>
      <vt:lpstr>Asquelmintes - Pseudocelomados</vt:lpstr>
      <vt:lpstr>Anatomia dos Asquelmintes</vt:lpstr>
      <vt:lpstr>Sistema Nervoso e Sistema Excretor dos Asquelmintes</vt:lpstr>
      <vt:lpstr>Filarias e Filariose</vt:lpstr>
      <vt:lpstr>Ancilóstomo e Larva migrânea cutânea</vt:lpstr>
      <vt:lpstr>Ascaris lumbricoides</vt:lpstr>
      <vt:lpstr>Outros exemplos de Nematodos</vt:lpstr>
      <vt:lpstr>Para ilustrar...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Usuário do Windows</dc:creator>
  <cp:lastModifiedBy>Usuário do Windows</cp:lastModifiedBy>
  <cp:revision>124</cp:revision>
  <dcterms:created xsi:type="dcterms:W3CDTF">2020-10-28T23:10:25Z</dcterms:created>
  <dcterms:modified xsi:type="dcterms:W3CDTF">2021-10-28T14:36:08Z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0x0101000EA1960B49E2A0428516763081946A86</vt:lpwstr>
  </property>
</Properties>
</file>